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3" r:id="rId1"/>
  </p:sldMasterIdLst>
  <p:notesMasterIdLst>
    <p:notesMasterId r:id="rId15"/>
  </p:notesMasterIdLst>
  <p:handoutMasterIdLst>
    <p:handoutMasterId r:id="rId16"/>
  </p:handoutMasterIdLst>
  <p:sldIdLst>
    <p:sldId id="676" r:id="rId2"/>
    <p:sldId id="694" r:id="rId3"/>
    <p:sldId id="678" r:id="rId4"/>
    <p:sldId id="679" r:id="rId5"/>
    <p:sldId id="680" r:id="rId6"/>
    <p:sldId id="690" r:id="rId7"/>
    <p:sldId id="686" r:id="rId8"/>
    <p:sldId id="691" r:id="rId9"/>
    <p:sldId id="692" r:id="rId10"/>
    <p:sldId id="693" r:id="rId11"/>
    <p:sldId id="688" r:id="rId12"/>
    <p:sldId id="685" r:id="rId13"/>
    <p:sldId id="695" r:id="rId14"/>
  </p:sldIdLst>
  <p:sldSz cx="9144000" cy="6858000" type="screen4x3"/>
  <p:notesSz cx="6797675" cy="9926638"/>
  <p:defaultTextStyle>
    <a:defPPr>
      <a:defRPr lang="en-GB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74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F17575"/>
    <a:srgbClr val="F7AFAF"/>
    <a:srgbClr val="CC6600"/>
    <a:srgbClr val="FFFFCC"/>
    <a:srgbClr val="FFFF99"/>
    <a:srgbClr val="CCECFF"/>
    <a:srgbClr val="FFCCCC"/>
    <a:srgbClr val="FFDF9F"/>
    <a:srgbClr val="FFC000"/>
    <a:srgbClr val="F5A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7524" autoAdjust="0"/>
    <p:restoredTop sz="87590" autoAdjust="0"/>
  </p:normalViewPr>
  <p:slideViewPr>
    <p:cSldViewPr>
      <p:cViewPr varScale="1">
        <p:scale>
          <a:sx n="118" d="100"/>
          <a:sy n="118" d="100"/>
        </p:scale>
        <p:origin x="-1872" y="-108"/>
      </p:cViewPr>
      <p:guideLst>
        <p:guide orient="horz" pos="4319"/>
        <p:guide/>
      </p:guideLst>
    </p:cSldViewPr>
  </p:slideViewPr>
  <p:outlineViewPr>
    <p:cViewPr varScale="1">
      <p:scale>
        <a:sx n="170" d="200"/>
        <a:sy n="170" d="200"/>
      </p:scale>
      <p:origin x="102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4020" y="-102"/>
      </p:cViewPr>
      <p:guideLst>
        <p:guide orient="horz" pos="2874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5" y="2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29198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b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5" y="9429198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b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1EC7983B-75C3-4741-8AD0-E1E0878B8A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866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 noChangeArrowheads="1"/>
          </p:cNvSpPr>
          <p:nvPr/>
        </p:nvSpPr>
        <p:spPr bwMode="auto">
          <a:xfrm>
            <a:off x="1" y="0"/>
            <a:ext cx="6797675" cy="99266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864" tIns="45432" rIns="90864" bIns="45432" anchor="ctr"/>
          <a:lstStyle/>
          <a:p>
            <a:endParaRPr lang="de-DE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82042" y="391304"/>
            <a:ext cx="926812" cy="45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7253" y="9427617"/>
            <a:ext cx="1603433" cy="49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41"/>
              </a:lnSpc>
              <a:buFont typeface="Stafford" pitchFamily="2" charset="0"/>
              <a:buNone/>
              <a:tabLst>
                <a:tab pos="719339" algn="l"/>
                <a:tab pos="1438679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November 19, 2007</a:t>
            </a:r>
          </a:p>
        </p:txBody>
      </p:sp>
      <p:sp>
        <p:nvSpPr>
          <p:cNvPr id="614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8400" y="1003300"/>
            <a:ext cx="4440238" cy="33321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828" y="4651232"/>
            <a:ext cx="6418453" cy="4646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dirty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259" y="9427617"/>
            <a:ext cx="4067590" cy="49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41"/>
              </a:lnSpc>
              <a:buFont typeface="Stafford" pitchFamily="2" charset="0"/>
              <a:buNone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423" y="9427617"/>
            <a:ext cx="933106" cy="49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41"/>
              </a:lnSpc>
              <a:buFont typeface="Stafford" pitchFamily="2" charset="0"/>
              <a:buNone/>
              <a:tabLst>
                <a:tab pos="719339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  <a:fld id="{92C156F3-6C7D-4C62-B24F-CEC35145830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88826" y="419819"/>
            <a:ext cx="5356316" cy="42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2686" tIns="0" rIns="0" bIns="0" anchor="ctr"/>
          <a:lstStyle/>
          <a:p>
            <a:pPr algn="l">
              <a:lnSpc>
                <a:spcPts val="1341"/>
              </a:lnSpc>
              <a:buFont typeface="Stafford" pitchFamily="2" charset="0"/>
              <a:buNone/>
              <a:tabLst>
                <a:tab pos="0" algn="l"/>
                <a:tab pos="908639" algn="l"/>
                <a:tab pos="1817279" algn="l"/>
                <a:tab pos="2725918" algn="l"/>
                <a:tab pos="3634557" algn="l"/>
                <a:tab pos="4543196" algn="l"/>
                <a:tab pos="5451836" algn="l"/>
                <a:tab pos="6360475" algn="l"/>
                <a:tab pos="7269114" algn="l"/>
                <a:tab pos="8177754" algn="l"/>
                <a:tab pos="9086393" algn="l"/>
                <a:tab pos="9995032" algn="l"/>
              </a:tabLst>
            </a:pPr>
            <a:endParaRPr 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188824" y="194858"/>
            <a:ext cx="6421601" cy="156836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864" tIns="45432" rIns="90864" bIns="45432" anchor="ctr"/>
          <a:lstStyle/>
          <a:p>
            <a:endParaRPr lang="de-DE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88824" y="391302"/>
            <a:ext cx="6421601" cy="1583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188824" y="849136"/>
            <a:ext cx="6421601" cy="1584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188824" y="9427616"/>
            <a:ext cx="6421601" cy="1583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>
            <a:off x="187251" y="4453207"/>
            <a:ext cx="6421600" cy="1583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1039719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400" b="1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38269" indent="-28395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35799" indent="-22716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590119" indent="-22716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44438" indent="-22716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49875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5307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0739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6171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38269" indent="-28395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35799" indent="-22716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590119" indent="-22716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44438" indent="-22716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49875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5307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0739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6171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38269" indent="-28395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35799" indent="-22716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590119" indent="-22716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44438" indent="-22716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49875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5307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0739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6171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 dirty="0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1004888"/>
            <a:ext cx="4440238" cy="333057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8827" y="4649648"/>
            <a:ext cx="6418453" cy="4648061"/>
          </a:xfrm>
          <a:noFill/>
        </p:spPr>
        <p:txBody>
          <a:bodyPr/>
          <a:lstStyle/>
          <a:p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931926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10.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720234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10.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15015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10.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56021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10.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757595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10.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967408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10.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950139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© author(s) of these slides including research results from the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0825" y="6489700"/>
            <a:ext cx="8642350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Master-Untertitelformat bearbeiten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6010" y="4016669"/>
            <a:ext cx="1265578" cy="1164332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6699962" y="5181001"/>
            <a:ext cx="2191626" cy="129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smtClean="0">
                <a:solidFill>
                  <a:schemeClr val="tx1"/>
                </a:solidFill>
              </a:rPr>
              <a:t>Real-Time Systems Lab</a:t>
            </a:r>
          </a:p>
          <a:p>
            <a:pPr marL="0" marR="0" lvl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z="1400" b="1" smtClean="0">
                <a:solidFill>
                  <a:schemeClr val="tx1"/>
                </a:solidFill>
              </a:rPr>
              <a:t>Prof. Dr.</a:t>
            </a:r>
            <a:r>
              <a:rPr lang="en-US" sz="1400" b="1" baseline="0" smtClean="0">
                <a:solidFill>
                  <a:schemeClr val="tx1"/>
                </a:solidFill>
              </a:rPr>
              <a:t> Andy Schürr</a:t>
            </a:r>
            <a:br>
              <a:rPr lang="en-US" sz="1400" b="1" baseline="0" smtClean="0">
                <a:solidFill>
                  <a:schemeClr val="tx1"/>
                </a:solidFill>
              </a:rPr>
            </a:br>
            <a:endParaRPr lang="en-US" sz="1400" b="1" smtClean="0">
              <a:solidFill>
                <a:schemeClr val="tx1"/>
              </a:solidFill>
            </a:endParaRPr>
          </a:p>
          <a:p>
            <a:pPr algn="r"/>
            <a:r>
              <a:rPr lang="en-US" sz="1400" smtClean="0">
                <a:solidFill>
                  <a:schemeClr val="tx1"/>
                </a:solidFill>
              </a:rPr>
              <a:t>Merckstr. 25</a:t>
            </a:r>
          </a:p>
          <a:p>
            <a:pPr algn="r"/>
            <a:r>
              <a:rPr lang="en-US" sz="1400" smtClean="0">
                <a:solidFill>
                  <a:schemeClr val="tx1"/>
                </a:solidFill>
              </a:rPr>
              <a:t>64283</a:t>
            </a:r>
            <a:r>
              <a:rPr lang="en-US" sz="1400" baseline="0" smtClean="0">
                <a:solidFill>
                  <a:schemeClr val="tx1"/>
                </a:solidFill>
              </a:rPr>
              <a:t> Darmstadt</a:t>
            </a:r>
          </a:p>
          <a:p>
            <a:pPr algn="r"/>
            <a:r>
              <a:rPr lang="en-US" sz="1400" baseline="0" smtClean="0">
                <a:solidFill>
                  <a:schemeClr val="tx1"/>
                </a:solidFill>
              </a:rPr>
              <a:t>Germany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250825" y="4406900"/>
            <a:ext cx="4860925" cy="2060575"/>
          </a:xfrm>
        </p:spPr>
        <p:txBody>
          <a:bodyPr/>
          <a:lstStyle>
            <a:lvl1pPr marL="0" indent="0">
              <a:buNone/>
              <a:defRPr sz="1600" b="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[TODO: Name, </a:t>
            </a:r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&amp; </a:t>
            </a:r>
            <a:r>
              <a:rPr lang="de-DE" dirty="0" err="1" smtClean="0"/>
              <a:t>Coauthors</a:t>
            </a:r>
            <a:r>
              <a:rPr lang="de-DE" dirty="0" smtClean="0"/>
              <a:t>]</a:t>
            </a:r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7164288" y="692150"/>
            <a:ext cx="1873350" cy="792634"/>
            <a:chOff x="7164288" y="692150"/>
            <a:chExt cx="1873350" cy="792634"/>
          </a:xfrm>
        </p:grpSpPr>
        <p:sp>
          <p:nvSpPr>
            <p:cNvPr id="14" name="Rechteck 13"/>
            <p:cNvSpPr/>
            <p:nvPr userDrawn="1"/>
          </p:nvSpPr>
          <p:spPr bwMode="auto">
            <a:xfrm>
              <a:off x="7164288" y="692696"/>
              <a:ext cx="1727300" cy="7920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23" name="Picture 18" descr="tud_logo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64388" y="692150"/>
              <a:ext cx="1873250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659327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120385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273050"/>
            <a:ext cx="321399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1520" y="1435100"/>
            <a:ext cx="3213993" cy="50182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32379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646158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80447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432577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530163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259160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rgbClr val="0070C0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392757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xmlns="" val="2371766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818188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lIns="0" rIns="0"/>
          <a:lstStyle>
            <a:lvl1pPr marL="268288" marR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446088" marR="0" indent="-2651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lvl2pPr>
            <a:lvl3pPr marL="630238" marR="0" indent="-2794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lvl3pPr>
            <a:lvl4pPr marL="806450" marR="0" indent="-2619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lvl4pPr>
            <a:lvl5pPr marL="908050" marR="0" indent="-1889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 b="1"/>
            </a:lvl5pPr>
          </a:lstStyle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</a:t>
            </a:r>
          </a:p>
          <a:p>
            <a:pPr marL="446088" marR="0" lvl="1" indent="-2651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Zweite Ebene</a:t>
            </a:r>
          </a:p>
          <a:p>
            <a:pPr marL="630238" marR="0" lvl="2" indent="-2794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Dritte Ebene</a:t>
            </a:r>
          </a:p>
          <a:p>
            <a:pPr marL="806450" marR="0" lvl="3" indent="-2619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Vierte Ebene</a:t>
            </a:r>
          </a:p>
          <a:p>
            <a:pPr marL="908050" marR="0" lvl="4" indent="-1889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xmlns="" val="3069065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rgbClr val="0070C0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852631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(einzeil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4" y="3717032"/>
            <a:ext cx="8569647" cy="838200"/>
          </a:xfrm>
        </p:spPr>
        <p:txBody>
          <a:bodyPr/>
          <a:lstStyle>
            <a:lvl1pPr>
              <a:defRPr cap="small" baseline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989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(zweizeil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4" y="3717032"/>
            <a:ext cx="8569647" cy="838200"/>
          </a:xfrm>
        </p:spPr>
        <p:txBody>
          <a:bodyPr/>
          <a:lstStyle>
            <a:lvl1pPr>
              <a:defRPr cap="small" baseline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50824" y="2996952"/>
            <a:ext cx="8569326" cy="6477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de-DE" smtClean="0"/>
              <a:t>Textmasterformat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83781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References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>
          <a:xfrm>
            <a:off x="6291166" y="6500814"/>
            <a:ext cx="2057400" cy="2413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[TODO: Date]</a:t>
            </a:r>
            <a:endParaRPr lang="en-US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484313"/>
            <a:ext cx="8642350" cy="4968875"/>
          </a:xfrm>
        </p:spPr>
        <p:txBody>
          <a:bodyPr/>
          <a:lstStyle>
            <a:lvl1pPr marL="179388" marR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000" b="0" baseline="0"/>
            </a:lvl1pPr>
          </a:lstStyle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mtClean="0"/>
              <a:t>[EEPT06]</a:t>
            </a:r>
            <a:r>
              <a:rPr lang="de-DE" smtClean="0"/>
              <a:t> Ehrig, H., Ehrig, K., Prange, U., Taentzer, G.: "</a:t>
            </a:r>
            <a:r>
              <a:rPr lang="en-US" smtClean="0"/>
              <a:t>Fundamentals of Algebraic Graph Transformation," Springer Berlin-Heidelberg, 2006, DOI: 10.1007/3-540-31188-2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82454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62859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249374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58377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05043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2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48566" y="6134461"/>
            <a:ext cx="782609" cy="720000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250825" y="6494461"/>
            <a:ext cx="6821098" cy="249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/>
              <a:defRPr/>
            </a:pPr>
            <a:fld id="{BFEB3AFD-45CF-4643-9AB6-44AF66657833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buNone/>
                <a:tabLst/>
                <a:defRPr/>
              </a:pPr>
              <a:t>‹Nr.›</a:t>
            </a:fld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|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Projektseminar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Echtzeitsysteme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| Real-Time Systems Lab |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Gruppe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Crash Test Dummies | 11.03.2019</a:t>
            </a:r>
            <a:endParaRPr kumimoji="0" lang="de-DE" sz="11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578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862" r:id="rId4"/>
    <p:sldLayoutId id="2147483863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2651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</a:defRPr>
      </a:lvl2pPr>
      <a:lvl3pPr marL="630238" indent="-279400" algn="l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>
          <a:solidFill>
            <a:schemeClr val="tx1"/>
          </a:solidFill>
          <a:latin typeface="+mn-lt"/>
        </a:defRPr>
      </a:lvl3pPr>
      <a:lvl4pPr marL="806450" indent="-261938" algn="l" rtl="0" eaLnBrk="0" fontAlgn="base" hangingPunct="0">
        <a:spcBef>
          <a:spcPct val="20000"/>
        </a:spcBef>
        <a:spcAft>
          <a:spcPct val="0"/>
        </a:spcAft>
        <a:buFont typeface="Symbol" panose="05050102010706020507" pitchFamily="18" charset="2"/>
        <a:buChar char="-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Symbol" panose="05050102010706020507" pitchFamily="18" charset="2"/>
        <a:buChar char="-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microsoft.com/office/2007/relationships/media" Target="../media/media1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0" dirty="0"/>
              <a:t>Crash Test </a:t>
            </a:r>
            <a:r>
              <a:rPr lang="de-DE" b="0" dirty="0" err="1"/>
              <a:t>Dummies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 smtClean="0"/>
          </a:p>
          <a:p>
            <a:pPr>
              <a:buNone/>
            </a:pPr>
            <a:r>
              <a:rPr lang="de-DE" dirty="0"/>
              <a:t>Projektseminar Echtzeitsysteme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Kai </a:t>
            </a:r>
            <a:r>
              <a:rPr lang="en-US" b="1" dirty="0" smtClean="0"/>
              <a:t>Cui		</a:t>
            </a:r>
            <a:br>
              <a:rPr lang="en-US" b="1" dirty="0" smtClean="0"/>
            </a:br>
            <a:r>
              <a:rPr lang="en-US" b="1" dirty="0" err="1" smtClean="0"/>
              <a:t>Feiyu</a:t>
            </a:r>
            <a:r>
              <a:rPr lang="en-US" b="1" dirty="0" smtClean="0"/>
              <a:t> Chang	</a:t>
            </a:r>
            <a:br>
              <a:rPr lang="en-US" b="1" dirty="0" smtClean="0"/>
            </a:br>
            <a:r>
              <a:rPr lang="en-US" b="1" dirty="0" err="1" smtClean="0"/>
              <a:t>Régis</a:t>
            </a:r>
            <a:r>
              <a:rPr lang="en-US" b="1" dirty="0" smtClean="0"/>
              <a:t> </a:t>
            </a:r>
            <a:r>
              <a:rPr lang="en-US" b="1" dirty="0" err="1" smtClean="0"/>
              <a:t>Fayard</a:t>
            </a:r>
            <a:r>
              <a:rPr lang="en-US" b="1" dirty="0" smtClean="0"/>
              <a:t>	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Lars </a:t>
            </a:r>
            <a:r>
              <a:rPr lang="en-US" b="1" dirty="0" err="1" smtClean="0"/>
              <a:t>Semmler</a:t>
            </a:r>
            <a:r>
              <a:rPr lang="en-US" b="1" dirty="0" smtClean="0"/>
              <a:t>	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David </a:t>
            </a:r>
            <a:r>
              <a:rPr lang="en-US" b="1" dirty="0" err="1" smtClean="0"/>
              <a:t>Botschek</a:t>
            </a:r>
            <a:r>
              <a:rPr lang="en-US" b="1" dirty="0" smtClean="0"/>
              <a:t>	</a:t>
            </a:r>
            <a:endParaRPr lang="en-US" b="1" dirty="0"/>
          </a:p>
          <a:p>
            <a:endParaRPr lang="en-US" b="1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0825" y="6159342"/>
            <a:ext cx="88998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smtClean="0">
                <a:solidFill>
                  <a:schemeClr val="tx1"/>
                </a:solidFill>
              </a:rPr>
              <a:t>                    </a:t>
            </a:r>
            <a:endParaRPr lang="en-US" sz="10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www.fzd.tu-darmstadt.de/media/fachgebiet_fzd/grafiken/fzd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r="26970" b="-4275"/>
          <a:stretch/>
        </p:blipFill>
        <p:spPr bwMode="auto">
          <a:xfrm>
            <a:off x="7596336" y="2636912"/>
            <a:ext cx="126600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7372777" y="3501008"/>
            <a:ext cx="1713123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dirty="0">
                <a:solidFill>
                  <a:schemeClr val="tx1"/>
                </a:solidFill>
                <a:latin typeface="Tahoma" panose="020B0604030504040204" pitchFamily="34" charset="0"/>
              </a:rPr>
              <a:t>Fachgebiet Fahrzeugtechnik</a:t>
            </a:r>
            <a:endParaRPr lang="de-DE" sz="1400" b="1" i="0" dirty="0"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94266" y="2908640"/>
            <a:ext cx="2993527" cy="29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38929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Schilderkennung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77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Kurzdemo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2878" y="1556792"/>
            <a:ext cx="8352036" cy="489639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Langsame Rundfahrt mit MPC-Regelungsansatz + 2 Schildern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/>
            <a:endParaRPr lang="en-US" dirty="0"/>
          </a:p>
        </p:txBody>
      </p:sp>
      <p:pic>
        <p:nvPicPr>
          <p:cNvPr id="3" name="WhatsApp Video 2019-02-21 at 15.57.0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559" y="1988840"/>
            <a:ext cx="746264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1594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&amp; Ausblick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dirty="0" smtClean="0"/>
              <a:t>Offene Aufgabenstellung ermöglicht freies Arbeiten und Integration eigener Ideen</a:t>
            </a:r>
            <a:endParaRPr lang="de-DE" dirty="0"/>
          </a:p>
          <a:p>
            <a:r>
              <a:rPr lang="de-DE" dirty="0" smtClean="0"/>
              <a:t>Arbeiten mit ROS, weit verbreitete Roboter-Middleware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Regler verbessern</a:t>
            </a:r>
          </a:p>
          <a:p>
            <a:pPr lvl="1"/>
            <a:r>
              <a:rPr lang="de-DE" dirty="0" smtClean="0"/>
              <a:t>Besseres Modell</a:t>
            </a:r>
          </a:p>
          <a:p>
            <a:pPr lvl="1"/>
            <a:r>
              <a:rPr lang="de-DE" dirty="0" smtClean="0"/>
              <a:t>Bessere Solltrajektorie</a:t>
            </a:r>
          </a:p>
          <a:p>
            <a:pPr lvl="1"/>
            <a:r>
              <a:rPr lang="de-DE" dirty="0" smtClean="0"/>
              <a:t>Nichtlineare </a:t>
            </a:r>
            <a:r>
              <a:rPr lang="de-DE" dirty="0"/>
              <a:t>Modellprädiktive </a:t>
            </a:r>
            <a:r>
              <a:rPr lang="de-DE" dirty="0" smtClean="0"/>
              <a:t>Regelung</a:t>
            </a:r>
          </a:p>
          <a:p>
            <a:r>
              <a:rPr lang="de-DE" dirty="0" smtClean="0"/>
              <a:t>Bessere Hardware für kürzere Verzögerungszeiten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7946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pic>
        <p:nvPicPr>
          <p:cNvPr id="1026" name="Picture 2" descr="Fragezeichen, Frage, Antwort, Suchmaschine, Symbo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988840"/>
            <a:ext cx="3600252" cy="360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0088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Inhaltsverzeichnis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200" dirty="0" smtClean="0"/>
              <a:t>PID-Regelung</a:t>
            </a:r>
          </a:p>
          <a:p>
            <a:endParaRPr lang="de-DE" sz="2200" dirty="0" smtClean="0"/>
          </a:p>
          <a:p>
            <a:r>
              <a:rPr lang="de-DE" sz="2200" dirty="0" smtClean="0"/>
              <a:t>MPC-Regelung</a:t>
            </a:r>
          </a:p>
          <a:p>
            <a:endParaRPr lang="de-DE" sz="2200" dirty="0" smtClean="0"/>
          </a:p>
          <a:p>
            <a:r>
              <a:rPr lang="de-DE" sz="2200" dirty="0" smtClean="0"/>
              <a:t>Schilderkennung</a:t>
            </a:r>
          </a:p>
          <a:p>
            <a:endParaRPr lang="de-DE" sz="2200" dirty="0" smtClean="0"/>
          </a:p>
          <a:p>
            <a:r>
              <a:rPr lang="de-DE" sz="2200" dirty="0" smtClean="0"/>
              <a:t>Fazit &amp; Ausblick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xmlns="" val="304359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PID-Regelungsansatz</a:t>
            </a:r>
            <a:br>
              <a:rPr lang="de-DE" dirty="0" smtClean="0"/>
            </a:br>
            <a:r>
              <a:rPr lang="de-DE" dirty="0" smtClean="0"/>
              <a:t> </a:t>
            </a:r>
            <a:r>
              <a:rPr lang="de-DE" dirty="0" err="1" smtClean="0"/>
              <a:t>Overview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DD4E7884-E04F-4446-A26B-C43E140B1AF7}"/>
              </a:ext>
            </a:extLst>
          </p:cNvPr>
          <p:cNvSpPr/>
          <p:nvPr/>
        </p:nvSpPr>
        <p:spPr bwMode="auto">
          <a:xfrm>
            <a:off x="611560" y="2348880"/>
            <a:ext cx="2304256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Kinect2_Bridge</a:t>
            </a:r>
            <a:b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</a:br>
            <a: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(Farbbild</a:t>
            </a:r>
            <a:r>
              <a:rPr kumimoji="0" lang="de-DE" altLang="zh-CN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)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0D6342A-B5C0-440A-81DF-84C5E56A517C}"/>
              </a:ext>
            </a:extLst>
          </p:cNvPr>
          <p:cNvSpPr/>
          <p:nvPr/>
        </p:nvSpPr>
        <p:spPr bwMode="auto">
          <a:xfrm>
            <a:off x="5364090" y="2348880"/>
            <a:ext cx="2448270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altLang="zh-CN" dirty="0" err="1" smtClean="0">
                <a:latin typeface="Arial" charset="0"/>
              </a:rPr>
              <a:t>Bildverarbeitung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xmlns="" id="{F058AEC2-EFEB-4938-A09D-7A3B0F900C97}"/>
              </a:ext>
            </a:extLst>
          </p:cNvPr>
          <p:cNvSpPr/>
          <p:nvPr/>
        </p:nvSpPr>
        <p:spPr bwMode="auto">
          <a:xfrm>
            <a:off x="3563888" y="2564904"/>
            <a:ext cx="1080120" cy="288032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xmlns="" id="{6393FC97-CCD1-4317-A23D-BBF5F9761E7D}"/>
              </a:ext>
            </a:extLst>
          </p:cNvPr>
          <p:cNvSpPr/>
          <p:nvPr/>
        </p:nvSpPr>
        <p:spPr bwMode="auto">
          <a:xfrm>
            <a:off x="6300192" y="3429000"/>
            <a:ext cx="288032" cy="1008112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B986E964-8356-4A14-9C0A-A08A96C38A91}"/>
              </a:ext>
            </a:extLst>
          </p:cNvPr>
          <p:cNvSpPr/>
          <p:nvPr/>
        </p:nvSpPr>
        <p:spPr bwMode="auto">
          <a:xfrm>
            <a:off x="5364090" y="4725144"/>
            <a:ext cx="2448270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altLang="zh-CN" dirty="0" smtClean="0">
                <a:latin typeface="Arial" charset="0"/>
              </a:rPr>
              <a:t>Regelabweichung</a:t>
            </a: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(Querabweichung)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E29D39C4-6AD2-4C6C-84A1-1B5D12C2A210}"/>
              </a:ext>
            </a:extLst>
          </p:cNvPr>
          <p:cNvSpPr/>
          <p:nvPr/>
        </p:nvSpPr>
        <p:spPr bwMode="auto">
          <a:xfrm>
            <a:off x="611560" y="4725144"/>
            <a:ext cx="2304256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PID-</a:t>
            </a: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Regler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xmlns="" id="{8FA78C58-8878-470A-9370-58A3E8196822}"/>
              </a:ext>
            </a:extLst>
          </p:cNvPr>
          <p:cNvSpPr/>
          <p:nvPr/>
        </p:nvSpPr>
        <p:spPr bwMode="auto">
          <a:xfrm rot="10800000">
            <a:off x="3563888" y="5013176"/>
            <a:ext cx="1080120" cy="288032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92080" y="1998912"/>
            <a:ext cx="25922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Siehe nächste Seite!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00034" y="3286124"/>
            <a:ext cx="3155031" cy="86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 smtClean="0">
                <a:solidFill>
                  <a:schemeClr val="tx1"/>
                </a:solidFill>
              </a:rPr>
              <a:t>Belichtungsprobleme </a:t>
            </a:r>
          </a:p>
          <a:p>
            <a:pPr algn="l">
              <a:buFont typeface="Wingdings"/>
              <a:buChar char="à"/>
            </a:pP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Freenect</a:t>
            </a:r>
            <a:r>
              <a:rPr lang="de-DE" dirty="0" smtClean="0">
                <a:solidFill>
                  <a:schemeClr val="tx1"/>
                </a:solidFill>
              </a:rPr>
              <a:t> Update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smtClean="0">
                <a:solidFill>
                  <a:schemeClr val="tx1"/>
                </a:solidFill>
                <a:sym typeface="Wingdings" pitchFamily="2" charset="2"/>
              </a:rPr>
              <a:t> Kinect2_Bridge modifiziert</a:t>
            </a:r>
            <a:endParaRPr lang="de-DE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253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xmlns="" id="{B8241F90-1DFC-4816-ACE1-D1A8E56BB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79" y="1525143"/>
            <a:ext cx="8425631" cy="47165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24BDB56B-645D-450E-9539-6C22387F7D65}"/>
              </a:ext>
            </a:extLst>
          </p:cNvPr>
          <p:cNvSpPr/>
          <p:nvPr/>
        </p:nvSpPr>
        <p:spPr bwMode="auto">
          <a:xfrm>
            <a:off x="683568" y="1844824"/>
            <a:ext cx="1872208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Rohbild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xmlns="" id="{37259818-9F3F-4D7C-B7F6-2E962A9BD0DB}"/>
              </a:ext>
            </a:extLst>
          </p:cNvPr>
          <p:cNvSpPr/>
          <p:nvPr/>
        </p:nvSpPr>
        <p:spPr bwMode="auto">
          <a:xfrm>
            <a:off x="2628479" y="2096852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D7980A95-E92A-4E8D-893E-FF8EFEDF2188}"/>
              </a:ext>
            </a:extLst>
          </p:cNvPr>
          <p:cNvSpPr/>
          <p:nvPr/>
        </p:nvSpPr>
        <p:spPr bwMode="auto">
          <a:xfrm>
            <a:off x="3599892" y="1862826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Entrauschen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137AD2A7-76BC-4CC9-9350-A19547004DA8}"/>
              </a:ext>
            </a:extLst>
          </p:cNvPr>
          <p:cNvSpPr/>
          <p:nvPr/>
        </p:nvSpPr>
        <p:spPr bwMode="auto">
          <a:xfrm>
            <a:off x="6552220" y="1862826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Zuschneiden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xmlns="" id="{D05906E9-3468-40D1-B072-58C36B3E916E}"/>
              </a:ext>
            </a:extLst>
          </p:cNvPr>
          <p:cNvSpPr/>
          <p:nvPr/>
        </p:nvSpPr>
        <p:spPr bwMode="auto">
          <a:xfrm>
            <a:off x="5688124" y="2078850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08236DEE-C17B-48A9-A2CB-206F16610AF9}"/>
              </a:ext>
            </a:extLst>
          </p:cNvPr>
          <p:cNvSpPr/>
          <p:nvPr/>
        </p:nvSpPr>
        <p:spPr bwMode="auto">
          <a:xfrm>
            <a:off x="6552220" y="2906845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Farbfilter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xmlns="" id="{DC69E9E2-4E4D-42BF-AE31-E6BD5C4C5EDC}"/>
              </a:ext>
            </a:extLst>
          </p:cNvPr>
          <p:cNvSpPr/>
          <p:nvPr/>
        </p:nvSpPr>
        <p:spPr bwMode="auto">
          <a:xfrm>
            <a:off x="211596" y="4437112"/>
            <a:ext cx="8608876" cy="192259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0376D73B-A61B-4988-ADD5-5742C93C0DDA}"/>
              </a:ext>
            </a:extLst>
          </p:cNvPr>
          <p:cNvSpPr/>
          <p:nvPr/>
        </p:nvSpPr>
        <p:spPr bwMode="auto">
          <a:xfrm>
            <a:off x="3638523" y="2906845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altLang="zh-CN" dirty="0" smtClean="0">
                <a:latin typeface="Arial" charset="0"/>
              </a:rPr>
              <a:t>Lanepixel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xmlns="" id="{BB6E9A5B-B169-4E79-8D73-521F30E4B22B}"/>
              </a:ext>
            </a:extLst>
          </p:cNvPr>
          <p:cNvSpPr/>
          <p:nvPr/>
        </p:nvSpPr>
        <p:spPr bwMode="auto">
          <a:xfrm>
            <a:off x="5379033" y="4608341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xmlns="" id="{CFBD301C-D9F5-4BB3-B011-F50A99FBFED6}"/>
              </a:ext>
            </a:extLst>
          </p:cNvPr>
          <p:cNvSpPr/>
          <p:nvPr/>
        </p:nvSpPr>
        <p:spPr bwMode="auto">
          <a:xfrm flipH="1">
            <a:off x="5379033" y="4772963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48317861-DD3B-4167-A766-F206006226DF}"/>
              </a:ext>
            </a:extLst>
          </p:cNvPr>
          <p:cNvSpPr/>
          <p:nvPr/>
        </p:nvSpPr>
        <p:spPr bwMode="auto">
          <a:xfrm flipH="1">
            <a:off x="5379033" y="4936619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xmlns="" id="{59C425F5-B608-42EB-9D2F-7043DA1675FE}"/>
              </a:ext>
            </a:extLst>
          </p:cNvPr>
          <p:cNvSpPr/>
          <p:nvPr/>
        </p:nvSpPr>
        <p:spPr bwMode="auto">
          <a:xfrm flipH="1">
            <a:off x="5546735" y="508518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xmlns="" id="{C5D31654-C0BE-48C0-ABB9-F19137C5152A}"/>
              </a:ext>
            </a:extLst>
          </p:cNvPr>
          <p:cNvSpPr/>
          <p:nvPr/>
        </p:nvSpPr>
        <p:spPr bwMode="auto">
          <a:xfrm flipH="1">
            <a:off x="5546735" y="526702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xmlns="" id="{6A7B8B9A-226B-4272-98FB-DD25F66F61F0}"/>
              </a:ext>
            </a:extLst>
          </p:cNvPr>
          <p:cNvSpPr/>
          <p:nvPr/>
        </p:nvSpPr>
        <p:spPr bwMode="auto">
          <a:xfrm flipH="1">
            <a:off x="5546735" y="544886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xmlns="" id="{12930A61-C1F3-478E-B64C-C5B5A2CEBDC7}"/>
              </a:ext>
            </a:extLst>
          </p:cNvPr>
          <p:cNvSpPr/>
          <p:nvPr/>
        </p:nvSpPr>
        <p:spPr bwMode="auto">
          <a:xfrm flipH="1">
            <a:off x="5712517" y="5623263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xmlns="" id="{58F26732-C65B-4E83-8BC5-16CBE9E28052}"/>
              </a:ext>
            </a:extLst>
          </p:cNvPr>
          <p:cNvSpPr/>
          <p:nvPr/>
        </p:nvSpPr>
        <p:spPr bwMode="auto">
          <a:xfrm flipH="1">
            <a:off x="5724128" y="580526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381A1333-B0F6-4456-A725-834852C35C05}"/>
              </a:ext>
            </a:extLst>
          </p:cNvPr>
          <p:cNvSpPr/>
          <p:nvPr/>
        </p:nvSpPr>
        <p:spPr bwMode="auto">
          <a:xfrm flipH="1">
            <a:off x="5724128" y="5974886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EAE6D691-2B4A-42BF-9A5A-B999247DE749}"/>
              </a:ext>
            </a:extLst>
          </p:cNvPr>
          <p:cNvSpPr/>
          <p:nvPr/>
        </p:nvSpPr>
        <p:spPr bwMode="auto">
          <a:xfrm flipH="1">
            <a:off x="5868144" y="6144509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xmlns="" id="{7AB902C3-AB7B-4E5B-A6AA-1EE900DC6487}"/>
              </a:ext>
            </a:extLst>
          </p:cNvPr>
          <p:cNvSpPr/>
          <p:nvPr/>
        </p:nvSpPr>
        <p:spPr bwMode="auto">
          <a:xfrm rot="10800000">
            <a:off x="5670511" y="3147619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xmlns="" id="{913FD641-04C1-4423-A120-18D7A968C0F2}"/>
              </a:ext>
            </a:extLst>
          </p:cNvPr>
          <p:cNvSpPr/>
          <p:nvPr/>
        </p:nvSpPr>
        <p:spPr bwMode="auto">
          <a:xfrm rot="10800000">
            <a:off x="2615882" y="3149723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F343869A-3B7C-4AE3-A46E-F91370F78026}"/>
              </a:ext>
            </a:extLst>
          </p:cNvPr>
          <p:cNvSpPr/>
          <p:nvPr/>
        </p:nvSpPr>
        <p:spPr bwMode="auto">
          <a:xfrm>
            <a:off x="645781" y="2904066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altLang="zh-CN" dirty="0" smtClean="0"/>
              <a:t>Fehler zum Soll</a:t>
            </a:r>
            <a:br>
              <a:rPr lang="de-DE" altLang="zh-CN" dirty="0" smtClean="0"/>
            </a:br>
            <a:r>
              <a:rPr lang="de-DE" altLang="zh-CN" dirty="0" smtClean="0"/>
              <a:t>aufintegrieren</a:t>
            </a:r>
            <a:r>
              <a:rPr lang="de-DE" altLang="zh-CN" dirty="0"/>
              <a:t> </a:t>
            </a:r>
            <a:endParaRPr kumimoji="0" lang="de-DE" altLang="zh-CN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xmlns="" id="{720F63A7-BB3A-42ED-A009-ECD74F554866}"/>
              </a:ext>
            </a:extLst>
          </p:cNvPr>
          <p:cNvSpPr/>
          <p:nvPr/>
        </p:nvSpPr>
        <p:spPr bwMode="auto">
          <a:xfrm>
            <a:off x="7398314" y="2570641"/>
            <a:ext cx="198022" cy="277940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250825" y="488950"/>
            <a:ext cx="6877050" cy="838200"/>
          </a:xfrm>
        </p:spPr>
        <p:txBody>
          <a:bodyPr/>
          <a:lstStyle/>
          <a:p>
            <a:r>
              <a:rPr lang="de-DE" dirty="0" smtClean="0"/>
              <a:t>PID-Regelungsansatz   </a:t>
            </a:r>
            <a:br>
              <a:rPr lang="de-DE" dirty="0" smtClean="0"/>
            </a:br>
            <a:r>
              <a:rPr lang="de-DE" dirty="0" smtClean="0"/>
              <a:t> Bildverarbeitungspipeline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4058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C2FE226-E6BE-4745-917D-521A004C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CN" dirty="0" smtClean="0"/>
              <a:t>Solllinie </a:t>
            </a:r>
            <a:r>
              <a:rPr lang="de-DE" altLang="zh-CN" dirty="0"/>
              <a:t>wird </a:t>
            </a:r>
            <a:r>
              <a:rPr lang="de-DE" altLang="zh-CN" dirty="0" smtClean="0"/>
              <a:t>definiert (</a:t>
            </a:r>
            <a:r>
              <a:rPr lang="de-DE" altLang="zh-CN" b="1" dirty="0" smtClean="0">
                <a:solidFill>
                  <a:srgbClr val="FF0000"/>
                </a:solidFill>
              </a:rPr>
              <a:t>rot</a:t>
            </a:r>
            <a:r>
              <a:rPr lang="de-DE" altLang="zh-CN" dirty="0" smtClean="0"/>
              <a:t>)</a:t>
            </a:r>
            <a:endParaRPr lang="de-DE" altLang="zh-CN" dirty="0"/>
          </a:p>
          <a:p>
            <a:r>
              <a:rPr lang="de-DE" altLang="zh-CN" dirty="0" smtClean="0"/>
              <a:t>Lanepixel nehmen (</a:t>
            </a:r>
            <a:r>
              <a:rPr lang="de-DE" altLang="zh-CN" b="1" dirty="0" smtClean="0">
                <a:solidFill>
                  <a:schemeClr val="accent2"/>
                </a:solidFill>
              </a:rPr>
              <a:t>blau</a:t>
            </a:r>
            <a:r>
              <a:rPr lang="de-DE" altLang="zh-CN" dirty="0"/>
              <a:t>)</a:t>
            </a:r>
          </a:p>
          <a:p>
            <a:r>
              <a:rPr lang="de-DE" altLang="zh-CN" dirty="0" smtClean="0"/>
              <a:t>Abweichungen aufintegrieren (</a:t>
            </a:r>
            <a:r>
              <a:rPr lang="de-DE" altLang="zh-CN" b="1" dirty="0" smtClean="0"/>
              <a:t>schwarz</a:t>
            </a:r>
            <a:r>
              <a:rPr lang="de-DE" altLang="zh-CN" dirty="0"/>
              <a:t>)</a:t>
            </a:r>
          </a:p>
          <a:p>
            <a:r>
              <a:rPr lang="de-DE" altLang="zh-CN" dirty="0" smtClean="0"/>
              <a:t>Wert ~ durchschnittliche Querabweichung = Regeldifferenz für </a:t>
            </a:r>
            <a:r>
              <a:rPr lang="de-DE" altLang="zh-CN" dirty="0" smtClean="0"/>
              <a:t>PID-Regler</a:t>
            </a:r>
          </a:p>
          <a:p>
            <a:endParaRPr lang="de-DE" altLang="zh-CN" dirty="0" smtClean="0"/>
          </a:p>
          <a:p>
            <a:endParaRPr lang="de-DE" altLang="zh-CN" dirty="0" smtClean="0"/>
          </a:p>
          <a:p>
            <a:endParaRPr lang="de-DE" altLang="zh-CN" dirty="0" smtClean="0"/>
          </a:p>
          <a:p>
            <a:endParaRPr lang="de-DE" altLang="zh-CN" dirty="0" smtClean="0"/>
          </a:p>
          <a:p>
            <a:endParaRPr lang="de-DE" altLang="zh-CN" dirty="0" smtClean="0"/>
          </a:p>
          <a:p>
            <a:endParaRPr lang="de-DE" altLang="zh-CN" dirty="0" smtClean="0"/>
          </a:p>
          <a:p>
            <a:pPr>
              <a:buNone/>
            </a:pPr>
            <a:endParaRPr lang="de-DE" altLang="zh-CN" dirty="0" smtClean="0"/>
          </a:p>
          <a:p>
            <a:pPr>
              <a:buFont typeface="Wingdings"/>
              <a:buChar char="à"/>
            </a:pPr>
            <a:r>
              <a:rPr lang="de-DE" altLang="zh-CN" dirty="0" smtClean="0">
                <a:sym typeface="Wingdings" pitchFamily="2" charset="2"/>
              </a:rPr>
              <a:t>Funktioniert im Idealfall sehr gut wegen Parametertuning</a:t>
            </a:r>
          </a:p>
          <a:p>
            <a:pPr>
              <a:buNone/>
            </a:pPr>
            <a:r>
              <a:rPr lang="de-DE" altLang="zh-CN" dirty="0" smtClean="0"/>
              <a:t>Problematisch bei: Bildrateneinbruch, anderen Geschwindigkeiten</a:t>
            </a:r>
            <a:endParaRPr lang="de-DE" altLang="zh-CN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928662" y="3143248"/>
            <a:ext cx="5101253" cy="2143438"/>
            <a:chOff x="838899" y="3541513"/>
            <a:chExt cx="5101253" cy="2143438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xmlns="" id="{900F67AD-FF38-4221-8528-26FBE5295370}"/>
                </a:ext>
              </a:extLst>
            </p:cNvPr>
            <p:cNvSpPr/>
            <p:nvPr/>
          </p:nvSpPr>
          <p:spPr bwMode="auto">
            <a:xfrm>
              <a:off x="838899" y="3624044"/>
              <a:ext cx="1904853" cy="1946246"/>
            </a:xfrm>
            <a:custGeom>
              <a:avLst/>
              <a:gdLst>
                <a:gd name="connsiteX0" fmla="*/ 1518407 w 1904853"/>
                <a:gd name="connsiteY0" fmla="*/ 0 h 1946246"/>
                <a:gd name="connsiteX1" fmla="*/ 1803633 w 1904853"/>
                <a:gd name="connsiteY1" fmla="*/ 696286 h 1946246"/>
                <a:gd name="connsiteX2" fmla="*/ 0 w 1904853"/>
                <a:gd name="connsiteY2" fmla="*/ 1946246 h 19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4853" h="1946246">
                  <a:moveTo>
                    <a:pt x="1518407" y="0"/>
                  </a:moveTo>
                  <a:cubicBezTo>
                    <a:pt x="1787554" y="185956"/>
                    <a:pt x="2056701" y="371912"/>
                    <a:pt x="1803633" y="696286"/>
                  </a:cubicBezTo>
                  <a:cubicBezTo>
                    <a:pt x="1550565" y="1020660"/>
                    <a:pt x="775282" y="1483453"/>
                    <a:pt x="0" y="1946246"/>
                  </a:cubicBezTo>
                </a:path>
              </a:pathLst>
            </a:cu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grpSp>
          <p:nvGrpSpPr>
            <p:cNvPr id="2" name="Gruppieren 1"/>
            <p:cNvGrpSpPr/>
            <p:nvPr/>
          </p:nvGrpSpPr>
          <p:grpSpPr>
            <a:xfrm>
              <a:off x="2657041" y="3541513"/>
              <a:ext cx="3283111" cy="2143438"/>
              <a:chOff x="2657041" y="3541513"/>
              <a:chExt cx="3283111" cy="2143438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xmlns="" id="{A01E0314-B04F-4ED7-83D7-93BF1339AD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024719" y="3556932"/>
                <a:ext cx="915433" cy="203230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xmlns="" id="{23A43E4F-08C6-4161-A953-A71CE9BEFAD0}"/>
                  </a:ext>
                </a:extLst>
              </p:cNvPr>
              <p:cNvSpPr/>
              <p:nvPr/>
            </p:nvSpPr>
            <p:spPr bwMode="auto">
              <a:xfrm>
                <a:off x="3942826" y="3556932"/>
                <a:ext cx="1895912" cy="2072081"/>
              </a:xfrm>
              <a:custGeom>
                <a:avLst/>
                <a:gdLst>
                  <a:gd name="connsiteX0" fmla="*/ 1895912 w 1895912"/>
                  <a:gd name="connsiteY0" fmla="*/ 2072081 h 2072081"/>
                  <a:gd name="connsiteX1" fmla="*/ 1585519 w 1895912"/>
                  <a:gd name="connsiteY1" fmla="*/ 1367406 h 2072081"/>
                  <a:gd name="connsiteX2" fmla="*/ 1006679 w 1895912"/>
                  <a:gd name="connsiteY2" fmla="*/ 645952 h 2072081"/>
                  <a:gd name="connsiteX3" fmla="*/ 0 w 1895912"/>
                  <a:gd name="connsiteY3" fmla="*/ 0 h 207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95912" h="2072081">
                    <a:moveTo>
                      <a:pt x="1895912" y="2072081"/>
                    </a:moveTo>
                    <a:cubicBezTo>
                      <a:pt x="1814818" y="1838587"/>
                      <a:pt x="1733724" y="1605094"/>
                      <a:pt x="1585519" y="1367406"/>
                    </a:cubicBezTo>
                    <a:cubicBezTo>
                      <a:pt x="1437314" y="1129718"/>
                      <a:pt x="1270932" y="873853"/>
                      <a:pt x="1006679" y="645952"/>
                    </a:cubicBezTo>
                    <a:cubicBezTo>
                      <a:pt x="742426" y="418051"/>
                      <a:pt x="371213" y="209025"/>
                      <a:pt x="0" y="0"/>
                    </a:cubicBezTo>
                  </a:path>
                </a:pathLst>
              </a:custGeom>
              <a:noFill/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1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xmlns="" id="{345C868C-F977-45AC-BEEC-5A992872E2B7}"/>
                  </a:ext>
                </a:extLst>
              </p:cNvPr>
              <p:cNvCxnSpPr/>
              <p:nvPr/>
            </p:nvCxnSpPr>
            <p:spPr bwMode="auto">
              <a:xfrm>
                <a:off x="4016607" y="3541513"/>
                <a:ext cx="1008112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xmlns="" id="{ED8C604E-F605-437D-8D5D-B170FD62244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341467" y="3717032"/>
                <a:ext cx="749098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xmlns="" id="{A6026CF3-F584-439B-9926-1D0E0BFA93B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716016" y="3933056"/>
                <a:ext cx="504056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xmlns="" id="{C17B2DFB-8F03-47BC-B973-747782EB5F23}"/>
                  </a:ext>
                </a:extLst>
              </p:cNvPr>
              <p:cNvCxnSpPr/>
              <p:nvPr/>
            </p:nvCxnSpPr>
            <p:spPr bwMode="auto">
              <a:xfrm>
                <a:off x="4967716" y="4149080"/>
                <a:ext cx="360040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xmlns="" id="{65A568C1-D151-4F91-ACC4-935134F41D82}"/>
                  </a:ext>
                </a:extLst>
              </p:cNvPr>
              <p:cNvCxnSpPr/>
              <p:nvPr/>
            </p:nvCxnSpPr>
            <p:spPr bwMode="auto">
              <a:xfrm>
                <a:off x="5148064" y="4365104"/>
                <a:ext cx="288032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xmlns="" id="{86A2111A-FA07-48A8-AB7C-FC78059A082A}"/>
                  </a:ext>
                </a:extLst>
              </p:cNvPr>
              <p:cNvCxnSpPr/>
              <p:nvPr/>
            </p:nvCxnSpPr>
            <p:spPr bwMode="auto">
              <a:xfrm>
                <a:off x="5327756" y="4592972"/>
                <a:ext cx="216352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xmlns="" id="{00D747F4-7F34-4D71-8564-1DBF380CE9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657041" y="3547103"/>
                <a:ext cx="1014065" cy="2042137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" name="箭头: 右 19">
                <a:extLst>
                  <a:ext uri="{FF2B5EF4-FFF2-40B4-BE49-F238E27FC236}">
                    <a16:creationId xmlns:a16="http://schemas.microsoft.com/office/drawing/2014/main" xmlns="" id="{53033525-E74E-4106-BAB7-4B153EC242EF}"/>
                  </a:ext>
                </a:extLst>
              </p:cNvPr>
              <p:cNvSpPr/>
              <p:nvPr/>
            </p:nvSpPr>
            <p:spPr bwMode="auto">
              <a:xfrm rot="16200000">
                <a:off x="3934855" y="4795696"/>
                <a:ext cx="1008112" cy="770397"/>
              </a:xfrm>
              <a:prstGeom prst="rightArrow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1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" name="箭头: 右 20">
                <a:extLst>
                  <a:ext uri="{FF2B5EF4-FFF2-40B4-BE49-F238E27FC236}">
                    <a16:creationId xmlns:a16="http://schemas.microsoft.com/office/drawing/2014/main" xmlns="" id="{F6D1B18C-D669-4DBF-A984-4C06C62C3B3E}"/>
                  </a:ext>
                </a:extLst>
              </p:cNvPr>
              <p:cNvSpPr/>
              <p:nvPr/>
            </p:nvSpPr>
            <p:spPr bwMode="auto">
              <a:xfrm rot="14630582">
                <a:off x="3861628" y="3850246"/>
                <a:ext cx="749098" cy="400073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1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PID-Regelungsansatz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Regeldifferenz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2723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 (</a:t>
            </a:r>
            <a:r>
              <a:rPr lang="de-DE" dirty="0" smtClean="0"/>
              <a:t>Lineare) Modellprädiktive Regelung (MPC)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Setze die Stellgröße so, dass die gewichtete Summe der quadratischen Zustandsabweichungen und Stellgrößen minimal ist, d.h</a:t>
            </a:r>
            <a:r>
              <a:rPr lang="de-DE" dirty="0" smtClean="0"/>
              <a:t>. 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mit Nebenbedingungen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QP Formulierung [1] robust lösbar (z.B. </a:t>
            </a:r>
            <a:r>
              <a:rPr lang="de-DE" dirty="0" err="1" smtClean="0">
                <a:sym typeface="Wingdings" panose="05000000000000000000" pitchFamily="2" charset="2"/>
              </a:rPr>
              <a:t>Goldfarb</a:t>
            </a:r>
            <a:r>
              <a:rPr lang="de-DE" dirty="0" smtClean="0">
                <a:sym typeface="Wingdings" panose="05000000000000000000" pitchFamily="2" charset="2"/>
              </a:rPr>
              <a:t>-</a:t>
            </a:r>
            <a:r>
              <a:rPr lang="de-DE" dirty="0" err="1" smtClean="0">
                <a:sym typeface="Wingdings" panose="05000000000000000000" pitchFamily="2" charset="2"/>
              </a:rPr>
              <a:t>Idnani</a:t>
            </a:r>
            <a:r>
              <a:rPr lang="de-DE" dirty="0" smtClean="0">
                <a:sym typeface="Wingdings" panose="05000000000000000000" pitchFamily="2" charset="2"/>
              </a:rPr>
              <a:t>-Methode [2])</a:t>
            </a:r>
            <a:endParaRPr lang="de-DE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Robust gegenüber niedrigen Bildraten (z.B. bei hoher Auslastung)</a:t>
            </a:r>
            <a:endParaRPr lang="de-DE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Stellgrößenbeschränkungen </a:t>
            </a:r>
            <a:r>
              <a:rPr lang="de-DE" dirty="0" smtClean="0">
                <a:sym typeface="Wingdings" panose="05000000000000000000" pitchFamily="2" charset="2"/>
              </a:rPr>
              <a:t>werden beachtet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214282" y="5643578"/>
            <a:ext cx="8143932" cy="950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aseline="30000" dirty="0" smtClean="0">
                <a:solidFill>
                  <a:schemeClr val="tx1"/>
                </a:solidFill>
              </a:rPr>
              <a:t> [1]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Bemporad</a:t>
            </a:r>
            <a:r>
              <a:rPr lang="en-US" sz="1200" dirty="0" smtClean="0">
                <a:solidFill>
                  <a:schemeClr val="tx1"/>
                </a:solidFill>
              </a:rPr>
              <a:t>, Alberto, and Manfred </a:t>
            </a:r>
            <a:r>
              <a:rPr lang="en-US" sz="1200" dirty="0" err="1" smtClean="0">
                <a:solidFill>
                  <a:schemeClr val="tx1"/>
                </a:solidFill>
              </a:rPr>
              <a:t>Morari</a:t>
            </a:r>
            <a:r>
              <a:rPr lang="en-US" sz="1200" dirty="0" smtClean="0">
                <a:solidFill>
                  <a:schemeClr val="tx1"/>
                </a:solidFill>
              </a:rPr>
              <a:t>. "Robust model predictive control: A survey." </a:t>
            </a:r>
            <a:r>
              <a:rPr lang="en-US" sz="1200" i="1" dirty="0" smtClean="0">
                <a:solidFill>
                  <a:schemeClr val="tx1"/>
                </a:solidFill>
              </a:rPr>
              <a:t>Robustness in identification and control</a:t>
            </a:r>
            <a:r>
              <a:rPr lang="en-US" sz="1200" dirty="0" smtClean="0">
                <a:solidFill>
                  <a:schemeClr val="tx1"/>
                </a:solidFill>
              </a:rPr>
              <a:t>. Springer, London, 1999. 207-226</a:t>
            </a:r>
            <a:r>
              <a:rPr lang="en-US" sz="12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1200" baseline="30000" dirty="0" smtClean="0">
                <a:solidFill>
                  <a:schemeClr val="tx1"/>
                </a:solidFill>
              </a:rPr>
              <a:t>[2]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smtClean="0">
                <a:solidFill>
                  <a:schemeClr val="tx1"/>
                </a:solidFill>
              </a:rPr>
              <a:t>Goldfarb, Donald, and Ashok </a:t>
            </a:r>
            <a:r>
              <a:rPr lang="en-US" sz="1200" dirty="0" err="1" smtClean="0">
                <a:solidFill>
                  <a:schemeClr val="tx1"/>
                </a:solidFill>
              </a:rPr>
              <a:t>Idnani</a:t>
            </a:r>
            <a:r>
              <a:rPr lang="en-US" sz="1200" dirty="0" smtClean="0">
                <a:solidFill>
                  <a:schemeClr val="tx1"/>
                </a:solidFill>
              </a:rPr>
              <a:t>. "A numerically stable dual method for solving strictly convex quadratic programs." </a:t>
            </a:r>
            <a:r>
              <a:rPr lang="en-US" sz="1200" i="1" dirty="0" smtClean="0">
                <a:solidFill>
                  <a:schemeClr val="tx1"/>
                </a:solidFill>
              </a:rPr>
              <a:t>Mathematical programming</a:t>
            </a:r>
            <a:r>
              <a:rPr lang="en-US" sz="1200" dirty="0" smtClean="0">
                <a:solidFill>
                  <a:schemeClr val="tx1"/>
                </a:solidFill>
              </a:rPr>
              <a:t> 27.1 (1983): 1-33.</a:t>
            </a:r>
          </a:p>
          <a:p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11" name="Grafik 10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642909" y="2214553"/>
            <a:ext cx="7532629" cy="644652"/>
          </a:xfrm>
          <a:prstGeom prst="rect">
            <a:avLst/>
          </a:prstGeom>
        </p:spPr>
      </p:pic>
      <p:pic>
        <p:nvPicPr>
          <p:cNvPr id="10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2910" y="3357562"/>
            <a:ext cx="3696121" cy="86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046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C2FE226-E6BE-4745-917D-521A004C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altLang="zh-CN" dirty="0" smtClean="0"/>
              <a:t>Vorverarbeitung + Bildtransformation </a:t>
            </a:r>
            <a:r>
              <a:rPr lang="de-DE" altLang="zh-CN" dirty="0" smtClean="0"/>
              <a:t>+ Farbfilterung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zh-CN" dirty="0" smtClean="0"/>
              <a:t>Bild in horizontale </a:t>
            </a:r>
            <a:r>
              <a:rPr lang="de-DE" altLang="zh-CN" dirty="0" smtClean="0"/>
              <a:t>Teilbilder unterteilen</a:t>
            </a:r>
            <a:endParaRPr lang="de-DE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de-DE" altLang="zh-CN" dirty="0" smtClean="0"/>
              <a:t>Maxima der Spaltenhistogramme der </a:t>
            </a:r>
            <a:r>
              <a:rPr lang="de-DE" altLang="zh-CN" dirty="0" smtClean="0"/>
              <a:t>Teilbilder = </a:t>
            </a:r>
            <a:r>
              <a:rPr lang="de-DE" altLang="zh-CN" dirty="0" smtClean="0"/>
              <a:t>erkannter Linienpunkt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zh-CN" dirty="0" smtClean="0"/>
              <a:t>Aus Linienpunkten (</a:t>
            </a:r>
            <a:r>
              <a:rPr lang="de-DE" altLang="zh-CN" b="1" dirty="0" smtClean="0">
                <a:solidFill>
                  <a:schemeClr val="accent2"/>
                </a:solidFill>
              </a:rPr>
              <a:t>blau </a:t>
            </a:r>
            <a:r>
              <a:rPr lang="de-DE" altLang="zh-CN" dirty="0" smtClean="0"/>
              <a:t>und</a:t>
            </a:r>
            <a:r>
              <a:rPr lang="de-DE" altLang="zh-CN" b="1" dirty="0" smtClean="0">
                <a:solidFill>
                  <a:schemeClr val="accent2"/>
                </a:solidFill>
              </a:rPr>
              <a:t> </a:t>
            </a:r>
            <a:r>
              <a:rPr lang="de-DE" altLang="zh-CN" b="1" dirty="0" smtClean="0">
                <a:solidFill>
                  <a:srgbClr val="F17575"/>
                </a:solidFill>
              </a:rPr>
              <a:t>pink</a:t>
            </a:r>
            <a:r>
              <a:rPr lang="de-DE" altLang="zh-CN" dirty="0" smtClean="0"/>
              <a:t>) die Wegpunkte berechnen (</a:t>
            </a:r>
            <a:r>
              <a:rPr lang="de-DE" altLang="zh-CN" b="1" dirty="0" smtClean="0">
                <a:solidFill>
                  <a:srgbClr val="00B050"/>
                </a:solidFill>
              </a:rPr>
              <a:t>grün</a:t>
            </a:r>
            <a:r>
              <a:rPr lang="de-DE" altLang="zh-CN" dirty="0" smtClean="0"/>
              <a:t>)</a:t>
            </a:r>
            <a:br>
              <a:rPr lang="de-DE" altLang="zh-CN" dirty="0" smtClean="0"/>
            </a:br>
            <a:r>
              <a:rPr lang="de-DE" altLang="zh-CN" dirty="0" smtClean="0"/>
              <a:t>(Punkte hier durchgängig dargestellt)</a:t>
            </a:r>
            <a:r>
              <a:rPr lang="de-DE" altLang="zh-CN" dirty="0"/>
              <a:t/>
            </a:r>
            <a:br>
              <a:rPr lang="de-DE" altLang="zh-CN" dirty="0"/>
            </a:br>
            <a:endParaRPr lang="de-DE" altLang="zh-CN" dirty="0" smtClean="0"/>
          </a:p>
        </p:txBody>
      </p:sp>
      <p:sp>
        <p:nvSpPr>
          <p:cNvPr id="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 </a:t>
            </a:r>
            <a:br>
              <a:rPr lang="de-DE" dirty="0" smtClean="0"/>
            </a:br>
            <a:r>
              <a:rPr lang="de-DE" dirty="0" smtClean="0"/>
              <a:t> Wegpunktberechnung</a:t>
            </a:r>
            <a:endParaRPr lang="en-US" dirty="0"/>
          </a:p>
        </p:txBody>
      </p:sp>
      <p:sp>
        <p:nvSpPr>
          <p:cNvPr id="38" name="任意多边形: 形状 10">
            <a:extLst>
              <a:ext uri="{FF2B5EF4-FFF2-40B4-BE49-F238E27FC236}">
                <a16:creationId xmlns:a16="http://schemas.microsoft.com/office/drawing/2014/main" xmlns="" id="{900F67AD-FF38-4221-8528-26FBE5295370}"/>
              </a:ext>
            </a:extLst>
          </p:cNvPr>
          <p:cNvSpPr/>
          <p:nvPr/>
        </p:nvSpPr>
        <p:spPr bwMode="auto">
          <a:xfrm>
            <a:off x="3332157" y="3581184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rgbClr val="F1757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0" name="任意多边形: 形状 10">
            <a:extLst>
              <a:ext uri="{FF2B5EF4-FFF2-40B4-BE49-F238E27FC236}">
                <a16:creationId xmlns:a16="http://schemas.microsoft.com/office/drawing/2014/main" xmlns="" id="{900F67AD-FF38-4221-8528-26FBE5295370}"/>
              </a:ext>
            </a:extLst>
          </p:cNvPr>
          <p:cNvSpPr/>
          <p:nvPr/>
        </p:nvSpPr>
        <p:spPr bwMode="auto">
          <a:xfrm>
            <a:off x="5048573" y="3581184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1" name="任意多边形: 形状 10">
            <a:extLst>
              <a:ext uri="{FF2B5EF4-FFF2-40B4-BE49-F238E27FC236}">
                <a16:creationId xmlns:a16="http://schemas.microsoft.com/office/drawing/2014/main" xmlns="" id="{900F67AD-FF38-4221-8528-26FBE5295370}"/>
              </a:ext>
            </a:extLst>
          </p:cNvPr>
          <p:cNvSpPr/>
          <p:nvPr/>
        </p:nvSpPr>
        <p:spPr bwMode="auto">
          <a:xfrm>
            <a:off x="1615741" y="3581184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2" name="任意多边形: 形状 10">
            <a:extLst>
              <a:ext uri="{FF2B5EF4-FFF2-40B4-BE49-F238E27FC236}">
                <a16:creationId xmlns:a16="http://schemas.microsoft.com/office/drawing/2014/main" xmlns="" id="{900F67AD-FF38-4221-8528-26FBE5295370}"/>
              </a:ext>
            </a:extLst>
          </p:cNvPr>
          <p:cNvSpPr/>
          <p:nvPr/>
        </p:nvSpPr>
        <p:spPr bwMode="auto">
          <a:xfrm>
            <a:off x="4190365" y="3581183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43" name="直接箭头连接符 9">
            <a:extLst>
              <a:ext uri="{FF2B5EF4-FFF2-40B4-BE49-F238E27FC236}">
                <a16:creationId xmlns:a16="http://schemas.microsoft.com/office/drawing/2014/main" xmlns="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3914012" y="6234462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箭头连接符 9">
            <a:extLst>
              <a:ext uri="{FF2B5EF4-FFF2-40B4-BE49-F238E27FC236}">
                <a16:creationId xmlns:a16="http://schemas.microsoft.com/office/drawing/2014/main" xmlns="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772220" y="6234462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箭头连接符 9">
            <a:extLst>
              <a:ext uri="{FF2B5EF4-FFF2-40B4-BE49-F238E27FC236}">
                <a16:creationId xmlns:a16="http://schemas.microsoft.com/office/drawing/2014/main" xmlns="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772220" y="5802414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/>
          <p:cNvSpPr/>
          <p:nvPr/>
        </p:nvSpPr>
        <p:spPr bwMode="auto">
          <a:xfrm>
            <a:off x="3717046" y="5586390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3688447" y="4738331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3694547" y="5535590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3502576" y="3905571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57" name="直接箭头连接符 9">
            <a:extLst>
              <a:ext uri="{FF2B5EF4-FFF2-40B4-BE49-F238E27FC236}">
                <a16:creationId xmlns:a16="http://schemas.microsoft.com/office/drawing/2014/main" xmlns="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3914012" y="5376183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接箭头连接符 9">
            <a:extLst>
              <a:ext uri="{FF2B5EF4-FFF2-40B4-BE49-F238E27FC236}">
                <a16:creationId xmlns:a16="http://schemas.microsoft.com/office/drawing/2014/main" xmlns="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772220" y="5376183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接箭头连接符 9">
            <a:extLst>
              <a:ext uri="{FF2B5EF4-FFF2-40B4-BE49-F238E27FC236}">
                <a16:creationId xmlns:a16="http://schemas.microsoft.com/office/drawing/2014/main" xmlns="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772220" y="4944135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直接箭头连接符 9">
            <a:extLst>
              <a:ext uri="{FF2B5EF4-FFF2-40B4-BE49-F238E27FC236}">
                <a16:creationId xmlns:a16="http://schemas.microsoft.com/office/drawing/2014/main" xmlns="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3833973" y="4506270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直接箭头连接符 9">
            <a:extLst>
              <a:ext uri="{FF2B5EF4-FFF2-40B4-BE49-F238E27FC236}">
                <a16:creationId xmlns:a16="http://schemas.microsoft.com/office/drawing/2014/main" xmlns="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692181" y="4506270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接箭头连接符 9">
            <a:extLst>
              <a:ext uri="{FF2B5EF4-FFF2-40B4-BE49-F238E27FC236}">
                <a16:creationId xmlns:a16="http://schemas.microsoft.com/office/drawing/2014/main" xmlns="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578270" y="4121595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接箭头连接符 9">
            <a:extLst>
              <a:ext uri="{FF2B5EF4-FFF2-40B4-BE49-F238E27FC236}">
                <a16:creationId xmlns:a16="http://schemas.microsoft.com/office/drawing/2014/main" xmlns="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1985982" y="4121595"/>
            <a:ext cx="2560673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接箭头连接符 9">
            <a:extLst>
              <a:ext uri="{FF2B5EF4-FFF2-40B4-BE49-F238E27FC236}">
                <a16:creationId xmlns:a16="http://schemas.microsoft.com/office/drawing/2014/main" xmlns="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2197594" y="4944135"/>
            <a:ext cx="2560673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53"/>
          <p:cNvSpPr/>
          <p:nvPr/>
        </p:nvSpPr>
        <p:spPr bwMode="auto">
          <a:xfrm>
            <a:off x="2000232" y="5572140"/>
            <a:ext cx="451130" cy="8572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Trapezoid 24"/>
          <p:cNvSpPr/>
          <p:nvPr/>
        </p:nvSpPr>
        <p:spPr bwMode="auto">
          <a:xfrm flipV="1">
            <a:off x="1142976" y="3571876"/>
            <a:ext cx="6643734" cy="2786082"/>
          </a:xfrm>
          <a:prstGeom prst="trapezoid">
            <a:avLst>
              <a:gd name="adj" fmla="val 5172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913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 Wegpunkte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Solltrajektorie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1472" y="2428868"/>
            <a:ext cx="7707250" cy="3857652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Quadratisches </a:t>
            </a:r>
            <a:r>
              <a:rPr lang="de-DE" dirty="0" smtClean="0"/>
              <a:t>Polynom x(y</a:t>
            </a:r>
            <a:r>
              <a:rPr lang="de-DE" dirty="0" smtClean="0"/>
              <a:t>) </a:t>
            </a:r>
            <a:r>
              <a:rPr lang="de-DE" dirty="0" smtClean="0">
                <a:sym typeface="Wingdings" pitchFamily="2" charset="2"/>
              </a:rPr>
              <a:t> extrapoliert die Querauslenkung  instabil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Gerade zum </a:t>
            </a:r>
            <a:r>
              <a:rPr lang="de-DE" dirty="0" smtClean="0"/>
              <a:t>ersten </a:t>
            </a:r>
            <a:r>
              <a:rPr lang="de-DE" dirty="0" err="1" smtClean="0"/>
              <a:t>Wegpunkt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keine Extrapolation  stabiler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0" indent="0">
              <a:buNone/>
            </a:pPr>
            <a:endParaRPr lang="en-US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57778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 Features und Probleme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5720" y="1714488"/>
            <a:ext cx="8640763" cy="496887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Nur bis </a:t>
            </a:r>
            <a:r>
              <a:rPr lang="de-DE" dirty="0" smtClean="0"/>
              <a:t>3 km/h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Warum?</a:t>
            </a:r>
          </a:p>
          <a:p>
            <a:r>
              <a:rPr lang="de-DE" dirty="0" smtClean="0"/>
              <a:t>Modellmängel, z.B</a:t>
            </a:r>
            <a:r>
              <a:rPr lang="de-DE" dirty="0" smtClean="0"/>
              <a:t>. </a:t>
            </a:r>
            <a:r>
              <a:rPr lang="de-DE" dirty="0" smtClean="0"/>
              <a:t>Servolenkung, </a:t>
            </a:r>
            <a:r>
              <a:rPr lang="de-DE" dirty="0" err="1" smtClean="0"/>
              <a:t>Linearisierung</a:t>
            </a:r>
            <a:r>
              <a:rPr lang="de-DE" dirty="0" smtClean="0"/>
              <a:t>, Querauslenkung</a:t>
            </a:r>
            <a:endParaRPr lang="de-DE" dirty="0"/>
          </a:p>
          <a:p>
            <a:r>
              <a:rPr lang="de-DE" dirty="0" err="1" smtClean="0"/>
              <a:t>Instationäre</a:t>
            </a:r>
            <a:r>
              <a:rPr lang="de-DE" dirty="0" smtClean="0"/>
              <a:t> Solltrajektorie (insbesondere wegen </a:t>
            </a:r>
            <a:r>
              <a:rPr lang="de-DE" dirty="0"/>
              <a:t>Bildrotation</a:t>
            </a:r>
            <a:r>
              <a:rPr lang="de-DE" dirty="0" smtClean="0"/>
              <a:t>)</a:t>
            </a:r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571612"/>
            <a:ext cx="8032499" cy="369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hteck 5"/>
          <p:cNvSpPr/>
          <p:nvPr/>
        </p:nvSpPr>
        <p:spPr bwMode="auto">
          <a:xfrm>
            <a:off x="571472" y="1857364"/>
            <a:ext cx="1071570" cy="57150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4593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GNORE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9,955"/>
  <p:tag name="ORIGINALWIDTH" val="4232,471"/>
  <p:tag name="LATEXADDIN" val="\documentclass{article}&#10;\usepackage{amsmath}&#10;\pagestyle{empty}&#10;\begin{document}&#10;&#10;\begin{align*}&#10; \min_u f(x,u) &amp;=&#10; \sum_{t=0}^{n} (x_i - x_{ref,i})^TQ(x_i - x_{ref,i}) + \sum_{t=0}^{n-1} (u_i - u_{ref,i})^TP(u_i - u_{ref,i})&#10;\end{align*}&#10;&#10;&#10;\end{document}"/>
  <p:tag name="IGUANATEXSIZE" val="20"/>
  <p:tag name="IGUANATEXCURSOR" val="10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9,94"/>
  <p:tag name="ORIGINALWIDTH" val="2050,244"/>
  <p:tag name="LATEXADDIN" val="\documentclass{article}&#10;\usepackage{amsmath}&#10;\pagestyle{empty}&#10;\begin{document}&#10;&#10;&#10;\begin{align*}&#10;x_0 &#10;&amp; = gegeben\\&#10;x_{i}&#10;&amp; = Ax_{i-1} + Bu_{i-1} \quad \text{for} \quad 1 \leq i \leq n\\&#10;U_L&#10;&amp; \leq u_i \leq U_U \quad \text{for} \quad 0 \leq i \leq n-1&#10;\end{align*}&#10;&#10;&#10;\end{document}"/>
  <p:tag name="IGUANATEXSIZE" val="20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ESLayout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mtClean="0">
            <a:solidFill>
              <a:schemeClr val="tx1"/>
            </a:solidFill>
          </a:defRPr>
        </a:defPPr>
      </a:lstStyle>
    </a:tx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349</Words>
  <Application>Microsoft Office PowerPoint</Application>
  <PresentationFormat>Bildschirmpräsentation (4:3)</PresentationFormat>
  <Paragraphs>115</Paragraphs>
  <Slides>13</Slides>
  <Notes>7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ESLayout</vt:lpstr>
      <vt:lpstr>Crash Test Dummies</vt:lpstr>
      <vt:lpstr>Inhaltsverzeichnis</vt:lpstr>
      <vt:lpstr>PID-Regelungsansatz  Overview</vt:lpstr>
      <vt:lpstr>PID-Regelungsansatz     Bildverarbeitungspipeline</vt:lpstr>
      <vt:lpstr>PID-Regelungsansatz   Regeldifferenz</vt:lpstr>
      <vt:lpstr>MPC-Regelungsansatz  (Lineare) Modellprädiktive Regelung (MPC)</vt:lpstr>
      <vt:lpstr>MPC-Regelungsansatz   Wegpunktberechnung</vt:lpstr>
      <vt:lpstr>MPC-Regelungsansatz  Wegpunkte  Solltrajektorie</vt:lpstr>
      <vt:lpstr>MPC-Regelungsansatz  Features und Probleme</vt:lpstr>
      <vt:lpstr>Schilderkennung</vt:lpstr>
      <vt:lpstr>Kurzdemo</vt:lpstr>
      <vt:lpstr>Fazit &amp; Ausblick</vt:lpstr>
      <vt:lpstr>Fragen?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Titel / the Titel</dc:title>
  <dc:creator>Ralf Steinmetz</dc:creator>
  <cp:lastModifiedBy>Stave</cp:lastModifiedBy>
  <cp:revision>1312</cp:revision>
  <cp:lastPrinted>2015-06-16T08:01:12Z</cp:lastPrinted>
  <dcterms:modified xsi:type="dcterms:W3CDTF">2019-03-10T15:52:41Z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123bb053-ad6c-46a1-9234-a71650388708</vt:lpwstr>
  </property>
  <property fmtid="{D5CDD505-2E9C-101B-9397-08002B2CF9AE}" pid="3" name="LISKOMID">
    <vt:lpwstr>591d73a1-fdec-4118-9d1b-e68bb7c6a0b0</vt:lpwstr>
  </property>
</Properties>
</file>